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0" r:id="rId3"/>
    <p:sldId id="258" r:id="rId4"/>
    <p:sldId id="262" r:id="rId5"/>
    <p:sldId id="263" r:id="rId6"/>
    <p:sldId id="261" r:id="rId7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333" autoAdjust="0"/>
    <p:restoredTop sz="94643"/>
  </p:normalViewPr>
  <p:slideViewPr>
    <p:cSldViewPr snapToGrid="0" snapToObjects="1">
      <p:cViewPr varScale="1">
        <p:scale>
          <a:sx n="84" d="100"/>
          <a:sy n="84" d="100"/>
        </p:scale>
        <p:origin x="869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DFC719-0EB0-9647-931F-4DEB5C011C18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A58D6A-F184-6A4E-8489-92B0F6BCE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7033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DD226F-8C71-8440-B75D-3D6707F21B28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D0EDE3-839A-044F-B9F4-9EC682276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55284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0EDE3-839A-044F-B9F4-9EC682276FC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2604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0EDE3-839A-044F-B9F4-9EC682276FC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721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0EDE3-839A-044F-B9F4-9EC682276FC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9222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0EDE3-839A-044F-B9F4-9EC682276FC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4526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0EDE3-839A-044F-B9F4-9EC682276FC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6488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0EDE3-839A-044F-B9F4-9EC682276FC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546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B0071-FF14-214A-9B78-19583AB596FF}" type="datetime1">
              <a:rPr lang="en-GB" smtClean="0"/>
              <a:t>19/02/2020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3FA1C-8BD0-744A-BC5F-612DBA8B6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85879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93BFF-F948-AA4D-BF49-6241BBB6A0F4}" type="datetime1">
              <a:rPr lang="en-GB" smtClean="0"/>
              <a:t>19/02/2020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3FA1C-8BD0-744A-BC5F-612DBA8B6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31116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EBC55-0585-3C46-91F7-C696EE8E4F99}" type="datetime1">
              <a:rPr lang="en-GB" smtClean="0"/>
              <a:t>19/02/2020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3FA1C-8BD0-744A-BC5F-612DBA8B6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34462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D45D5-7803-B740-8124-18C2149743AA}" type="datetime1">
              <a:rPr lang="en-GB" smtClean="0"/>
              <a:t>19/02/2020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3FA1C-8BD0-744A-BC5F-612DBA8B6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60348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B9BC4-3EF5-3D4A-9F55-4DCD5303DC15}" type="datetime1">
              <a:rPr lang="en-GB" smtClean="0"/>
              <a:t>19/02/2020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3FA1C-8BD0-744A-BC5F-612DBA8B6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75217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A48F9-1035-7543-8C4B-CACE14739C02}" type="datetime1">
              <a:rPr lang="en-GB" smtClean="0"/>
              <a:t>19/02/2020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3FA1C-8BD0-744A-BC5F-612DBA8B6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9867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3EC59-0763-9547-9FA8-D8FF247B1FF8}" type="datetime1">
              <a:rPr lang="en-GB" smtClean="0"/>
              <a:t>19/02/2020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3FA1C-8BD0-744A-BC5F-612DBA8B6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80972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356DE-119E-824C-B128-02EADBD9746F}" type="datetime1">
              <a:rPr lang="en-GB" smtClean="0"/>
              <a:t>19/02/2020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3FA1C-8BD0-744A-BC5F-612DBA8B6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75105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DA312-7563-1F4C-A69F-F2FE498070D6}" type="datetime1">
              <a:rPr lang="en-GB" smtClean="0"/>
              <a:t>19/02/2020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3FA1C-8BD0-744A-BC5F-612DBA8B6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93781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AC554-B6F4-6847-9BB3-8120A2B76F4A}" type="datetime1">
              <a:rPr lang="en-GB" smtClean="0"/>
              <a:t>19/02/2020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3FA1C-8BD0-744A-BC5F-612DBA8B6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50759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5AA48-D145-BC42-8627-B49C8C070CD4}" type="datetime1">
              <a:rPr lang="en-GB" smtClean="0"/>
              <a:t>19/02/2020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3FA1C-8BD0-744A-BC5F-612DBA8B6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90537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276E1-4711-2842-8905-842469D8EF95}" type="datetime1">
              <a:rPr lang="en-GB" smtClean="0"/>
              <a:t>19/02/2020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3FA1C-8BD0-744A-BC5F-612DBA8B6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743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Operational Plan </a:t>
            </a:r>
          </a:p>
          <a:p>
            <a:r>
              <a:rPr lang="en-US" b="1" dirty="0" smtClean="0"/>
              <a:t>1 April 2020 – 31 March 2021</a:t>
            </a:r>
          </a:p>
          <a:p>
            <a:endParaRPr lang="en-US" b="1" dirty="0"/>
          </a:p>
          <a:p>
            <a:r>
              <a:rPr lang="en-US" b="1" dirty="0" smtClean="0"/>
              <a:t>15 February 2020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182115"/>
            <a:ext cx="7772400" cy="1449695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A3C22-3D28-7B4D-A05E-C425DA840E63}" type="datetime1">
              <a:rPr lang="en-GB" smtClean="0"/>
              <a:t>19/02/2020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3FA1C-8BD0-744A-BC5F-612DBA8B6C6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30173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5883" y="304024"/>
            <a:ext cx="8611985" cy="1181836"/>
          </a:xfrm>
        </p:spPr>
        <p:txBody>
          <a:bodyPr>
            <a:normAutofit/>
          </a:bodyPr>
          <a:lstStyle/>
          <a:p>
            <a:r>
              <a:rPr lang="en-GB" sz="2800" dirty="0" smtClean="0"/>
              <a:t>1. Communicate and catalyse </a:t>
            </a:r>
            <a:r>
              <a:rPr lang="en-GB" sz="2800" dirty="0"/>
              <a:t>opportunities through business</a:t>
            </a:r>
            <a:r>
              <a:rPr lang="en-GB" sz="2800" dirty="0" smtClean="0">
                <a:effectLst/>
              </a:rPr>
              <a:t> 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6564843"/>
              </p:ext>
            </p:extLst>
          </p:nvPr>
        </p:nvGraphicFramePr>
        <p:xfrm>
          <a:off x="303090" y="1345816"/>
          <a:ext cx="8661860" cy="5074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33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484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21804">
                <a:tc>
                  <a:txBody>
                    <a:bodyPr/>
                    <a:lstStyle/>
                    <a:p>
                      <a:r>
                        <a:rPr lang="en-US" smtClean="0"/>
                        <a:t>Strategic Action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Activities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98238">
                <a:tc>
                  <a:txBody>
                    <a:bodyPr/>
                    <a:lstStyle/>
                    <a:p>
                      <a:r>
                        <a:rPr lang="en-GB" sz="1400" b="1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 </a:t>
                      </a:r>
                    </a:p>
                    <a:p>
                      <a:r>
                        <a:rPr lang="en-GB" sz="1400" b="1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Delivering high quality, industry-relevant business events for our members</a:t>
                      </a:r>
                    </a:p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 smtClean="0"/>
                        <a:t>Target</a:t>
                      </a:r>
                      <a:r>
                        <a:rPr lang="de-DE" sz="1400" baseline="0" dirty="0" smtClean="0"/>
                        <a:t> high-ranking </a:t>
                      </a:r>
                      <a:r>
                        <a:rPr lang="de-DE" sz="1400" baseline="0" dirty="0" err="1" smtClean="0"/>
                        <a:t>visitors</a:t>
                      </a:r>
                      <a:r>
                        <a:rPr lang="de-DE" sz="1400" baseline="0" dirty="0" smtClean="0"/>
                        <a:t> </a:t>
                      </a:r>
                      <a:r>
                        <a:rPr lang="de-DE" sz="1400" baseline="0" dirty="0" err="1" smtClean="0"/>
                        <a:t>to</a:t>
                      </a:r>
                      <a:r>
                        <a:rPr lang="de-DE" sz="1400" baseline="0" dirty="0" smtClean="0"/>
                        <a:t> </a:t>
                      </a:r>
                      <a:r>
                        <a:rPr lang="de-DE" sz="1400" baseline="0" dirty="0" err="1" smtClean="0"/>
                        <a:t>develop</a:t>
                      </a:r>
                      <a:r>
                        <a:rPr lang="de-DE" sz="1400" baseline="0" dirty="0" smtClean="0"/>
                        <a:t> </a:t>
                      </a:r>
                      <a:r>
                        <a:rPr lang="de-DE" sz="1400" baseline="0" dirty="0" err="1" smtClean="0"/>
                        <a:t>events</a:t>
                      </a:r>
                      <a:r>
                        <a:rPr lang="de-DE" sz="1400" baseline="0" dirty="0" smtClean="0"/>
                        <a:t> (</a:t>
                      </a:r>
                      <a:r>
                        <a:rPr lang="de-DE" sz="1400" baseline="0" dirty="0" err="1" smtClean="0"/>
                        <a:t>opportunistic</a:t>
                      </a:r>
                      <a:r>
                        <a:rPr lang="de-DE" sz="1400" baseline="0" dirty="0" smtClean="0"/>
                        <a:t>)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aseline="0" dirty="0" err="1" smtClean="0"/>
                        <a:t>Develop</a:t>
                      </a:r>
                      <a:r>
                        <a:rPr lang="de-DE" sz="1400" baseline="0" dirty="0" smtClean="0"/>
                        <a:t> </a:t>
                      </a:r>
                      <a:r>
                        <a:rPr lang="de-DE" sz="1400" baseline="0" dirty="0" err="1" smtClean="0"/>
                        <a:t>thematic</a:t>
                      </a:r>
                      <a:r>
                        <a:rPr lang="de-DE" sz="1400" baseline="0" dirty="0" smtClean="0"/>
                        <a:t> </a:t>
                      </a:r>
                      <a:r>
                        <a:rPr lang="de-DE" sz="1400" baseline="0" dirty="0" err="1" smtClean="0"/>
                        <a:t>events</a:t>
                      </a:r>
                      <a:r>
                        <a:rPr lang="de-DE" sz="1400" baseline="0" dirty="0" smtClean="0"/>
                        <a:t> </a:t>
                      </a:r>
                      <a:r>
                        <a:rPr lang="de-DE" sz="1400" baseline="0" dirty="0" err="1" smtClean="0"/>
                        <a:t>around</a:t>
                      </a:r>
                      <a:r>
                        <a:rPr lang="de-DE" sz="1400" baseline="0" dirty="0" smtClean="0"/>
                        <a:t> </a:t>
                      </a:r>
                      <a:r>
                        <a:rPr lang="de-DE" sz="1400" baseline="0" dirty="0" err="1" smtClean="0"/>
                        <a:t>hot</a:t>
                      </a:r>
                      <a:r>
                        <a:rPr lang="de-DE" sz="1400" baseline="0" dirty="0" smtClean="0"/>
                        <a:t> </a:t>
                      </a:r>
                      <a:r>
                        <a:rPr lang="de-DE" sz="1400" baseline="0" dirty="0" err="1" smtClean="0"/>
                        <a:t>topics</a:t>
                      </a:r>
                      <a:r>
                        <a:rPr lang="de-DE" sz="1400" baseline="0" dirty="0" smtClean="0"/>
                        <a:t> (</a:t>
                      </a:r>
                      <a:r>
                        <a:rPr lang="de-DE" sz="1400" baseline="0" dirty="0" err="1" smtClean="0"/>
                        <a:t>eg</a:t>
                      </a:r>
                      <a:r>
                        <a:rPr lang="de-DE" sz="1400" baseline="0" dirty="0" smtClean="0"/>
                        <a:t> FTA, </a:t>
                      </a:r>
                      <a:r>
                        <a:rPr lang="de-DE" sz="1400" baseline="0" dirty="0" err="1" smtClean="0"/>
                        <a:t>Defence</a:t>
                      </a:r>
                      <a:r>
                        <a:rPr lang="de-DE" sz="1400" baseline="0" dirty="0" smtClean="0"/>
                        <a:t>, </a:t>
                      </a:r>
                      <a:r>
                        <a:rPr lang="de-DE" sz="1400" baseline="0" dirty="0" err="1" smtClean="0"/>
                        <a:t>IoT</a:t>
                      </a:r>
                      <a:r>
                        <a:rPr lang="de-DE" sz="1400" baseline="0" dirty="0" smtClean="0"/>
                        <a:t>)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baseline="0" dirty="0" err="1" smtClean="0"/>
                        <a:t>Continue</a:t>
                      </a:r>
                      <a:r>
                        <a:rPr lang="de-DE" sz="1400" baseline="0" dirty="0" smtClean="0"/>
                        <a:t> </a:t>
                      </a:r>
                      <a:r>
                        <a:rPr lang="de-DE" sz="1400" baseline="0" dirty="0" err="1" smtClean="0"/>
                        <a:t>successful</a:t>
                      </a:r>
                      <a:r>
                        <a:rPr lang="de-DE" sz="1400" baseline="0" dirty="0" smtClean="0"/>
                        <a:t> </a:t>
                      </a:r>
                      <a:r>
                        <a:rPr lang="de-DE" sz="1400" baseline="0" dirty="0" err="1" smtClean="0"/>
                        <a:t>flagship</a:t>
                      </a:r>
                      <a:r>
                        <a:rPr lang="de-DE" sz="1400" baseline="0" dirty="0" smtClean="0"/>
                        <a:t> </a:t>
                      </a:r>
                      <a:r>
                        <a:rPr lang="de-DE" sz="1400" baseline="0" dirty="0" err="1" smtClean="0"/>
                        <a:t>events</a:t>
                      </a:r>
                      <a:endParaRPr lang="en-US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06678">
                <a:tc>
                  <a:txBody>
                    <a:bodyPr/>
                    <a:lstStyle/>
                    <a:p>
                      <a:r>
                        <a:rPr lang="en-GB" sz="1400" b="1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</a:t>
                      </a:r>
                    </a:p>
                    <a:p>
                      <a:r>
                        <a:rPr lang="en-GB" sz="1400" b="1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Liaising with industry and business chambers and related regional and federal government departments in Germany and Australia</a:t>
                      </a:r>
                      <a:r>
                        <a:rPr lang="en-GB" sz="1400" smtClean="0">
                          <a:effectLst/>
                        </a:rPr>
                        <a:t> 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de-DE" sz="1400" dirty="0" err="1" smtClean="0"/>
                        <a:t>Increase</a:t>
                      </a:r>
                      <a:r>
                        <a:rPr lang="de-DE" sz="1400" baseline="0" dirty="0" smtClean="0"/>
                        <a:t> </a:t>
                      </a:r>
                      <a:r>
                        <a:rPr lang="de-DE" sz="1400" baseline="0" dirty="0" err="1" smtClean="0"/>
                        <a:t>utilisation</a:t>
                      </a:r>
                      <a:r>
                        <a:rPr lang="de-DE" sz="1400" baseline="0" dirty="0" smtClean="0"/>
                        <a:t> </a:t>
                      </a:r>
                      <a:r>
                        <a:rPr lang="de-DE" sz="1400" baseline="0" dirty="0" err="1" smtClean="0"/>
                        <a:t>of</a:t>
                      </a:r>
                      <a:r>
                        <a:rPr lang="de-DE" sz="1400" baseline="0" dirty="0" smtClean="0"/>
                        <a:t> German </a:t>
                      </a:r>
                      <a:r>
                        <a:rPr lang="de-DE" sz="1400" baseline="0" dirty="0" err="1" smtClean="0"/>
                        <a:t>government</a:t>
                      </a:r>
                      <a:r>
                        <a:rPr lang="de-DE" sz="1400" baseline="0" dirty="0" smtClean="0"/>
                        <a:t> </a:t>
                      </a:r>
                      <a:r>
                        <a:rPr lang="de-DE" sz="1400" baseline="0" dirty="0" err="1" smtClean="0"/>
                        <a:t>contacts</a:t>
                      </a:r>
                      <a:endParaRPr lang="de-DE" sz="1400" baseline="0" dirty="0" smtClean="0"/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de-DE" sz="1400" baseline="0" dirty="0" err="1" smtClean="0"/>
                        <a:t>Leverage</a:t>
                      </a:r>
                      <a:r>
                        <a:rPr lang="de-DE" sz="1400" baseline="0" dirty="0" smtClean="0"/>
                        <a:t> off ABIE International </a:t>
                      </a:r>
                      <a:r>
                        <a:rPr lang="de-DE" sz="1400" baseline="0" dirty="0" err="1" smtClean="0"/>
                        <a:t>contacts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93844">
                <a:tc>
                  <a:txBody>
                    <a:bodyPr/>
                    <a:lstStyle/>
                    <a:p>
                      <a:r>
                        <a:rPr lang="de-DE" sz="1400" b="1" dirty="0" smtClean="0"/>
                        <a:t>1.3</a:t>
                      </a:r>
                    </a:p>
                    <a:p>
                      <a:r>
                        <a:rPr lang="de-DE" sz="1400" b="1" dirty="0" err="1" smtClean="0"/>
                        <a:t>Fostering</a:t>
                      </a:r>
                      <a:r>
                        <a:rPr lang="de-DE" sz="1400" b="1" dirty="0" smtClean="0"/>
                        <a:t> </a:t>
                      </a:r>
                      <a:r>
                        <a:rPr lang="de-DE" sz="1400" b="1" dirty="0" err="1" smtClean="0"/>
                        <a:t>participation</a:t>
                      </a:r>
                      <a:r>
                        <a:rPr lang="de-DE" sz="1400" b="1" dirty="0" smtClean="0"/>
                        <a:t> </a:t>
                      </a:r>
                      <a:r>
                        <a:rPr lang="de-DE" sz="1400" b="1" dirty="0" err="1" smtClean="0"/>
                        <a:t>of</a:t>
                      </a:r>
                      <a:r>
                        <a:rPr lang="de-DE" sz="1400" b="1" dirty="0" smtClean="0"/>
                        <a:t> </a:t>
                      </a:r>
                      <a:r>
                        <a:rPr lang="de-DE" sz="1400" b="1" dirty="0" err="1" smtClean="0"/>
                        <a:t>next</a:t>
                      </a:r>
                      <a:r>
                        <a:rPr lang="de-DE" sz="1400" b="1" dirty="0" smtClean="0"/>
                        <a:t> </a:t>
                      </a:r>
                      <a:r>
                        <a:rPr lang="de-DE" sz="1400" b="1" dirty="0" err="1" smtClean="0"/>
                        <a:t>generation</a:t>
                      </a:r>
                      <a:r>
                        <a:rPr lang="de-DE" sz="1400" b="1" dirty="0" smtClean="0"/>
                        <a:t> </a:t>
                      </a:r>
                      <a:r>
                        <a:rPr lang="de-DE" sz="1400" b="1" dirty="0" err="1" smtClean="0"/>
                        <a:t>membership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de-DE" sz="1400" dirty="0" err="1" smtClean="0"/>
                        <a:t>Identify</a:t>
                      </a:r>
                      <a:r>
                        <a:rPr lang="de-DE" sz="1400" dirty="0" smtClean="0"/>
                        <a:t> potential initiatives</a:t>
                      </a:r>
                      <a:r>
                        <a:rPr lang="de-DE" sz="1400" baseline="0" dirty="0" smtClean="0"/>
                        <a:t> </a:t>
                      </a:r>
                      <a:r>
                        <a:rPr lang="de-DE" sz="1400" baseline="0" dirty="0" err="1" smtClean="0"/>
                        <a:t>and</a:t>
                      </a:r>
                      <a:r>
                        <a:rPr lang="de-DE" sz="1400" baseline="0" dirty="0" smtClean="0"/>
                        <a:t> </a:t>
                      </a:r>
                      <a:r>
                        <a:rPr lang="de-DE" sz="1400" baseline="0" dirty="0" err="1" smtClean="0"/>
                        <a:t>programs</a:t>
                      </a:r>
                      <a:r>
                        <a:rPr lang="de-DE" sz="1400" baseline="0" dirty="0" smtClean="0"/>
                        <a:t> </a:t>
                      </a:r>
                      <a:r>
                        <a:rPr lang="de-DE" sz="1400" baseline="0" dirty="0" err="1" smtClean="0"/>
                        <a:t>to</a:t>
                      </a:r>
                      <a:r>
                        <a:rPr lang="de-DE" sz="1400" baseline="0" dirty="0" smtClean="0"/>
                        <a:t> </a:t>
                      </a:r>
                      <a:r>
                        <a:rPr lang="de-DE" sz="1400" baseline="0" dirty="0" err="1" smtClean="0"/>
                        <a:t>foster</a:t>
                      </a:r>
                      <a:r>
                        <a:rPr lang="de-DE" sz="1400" baseline="0" dirty="0" smtClean="0"/>
                        <a:t> </a:t>
                      </a:r>
                      <a:r>
                        <a:rPr lang="de-DE" sz="1400" baseline="0" dirty="0" err="1" smtClean="0"/>
                        <a:t>participation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12582218"/>
                  </a:ext>
                </a:extLst>
              </a:tr>
              <a:tr h="1093844">
                <a:tc>
                  <a:txBody>
                    <a:bodyPr/>
                    <a:lstStyle/>
                    <a:p>
                      <a:r>
                        <a:rPr lang="en-GB" sz="1400" b="1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1.4</a:t>
                      </a:r>
                    </a:p>
                    <a:p>
                      <a:r>
                        <a:rPr lang="en-GB" sz="1400" b="1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Enable</a:t>
                      </a:r>
                      <a:r>
                        <a:rPr lang="en-GB" sz="1400" b="1" kern="1200" baseline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1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deeper appreciation of each country</a:t>
                      </a:r>
                      <a:r>
                        <a:rPr lang="en-GB" sz="1400" smtClean="0">
                          <a:effectLst/>
                        </a:rPr>
                        <a:t> 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 err="1" smtClean="0"/>
                        <a:t>Maintain</a:t>
                      </a:r>
                      <a:r>
                        <a:rPr lang="de-DE" sz="1400" baseline="0" dirty="0" smtClean="0"/>
                        <a:t> a </a:t>
                      </a:r>
                      <a:r>
                        <a:rPr lang="de-DE" sz="1400" baseline="0" dirty="0" err="1" smtClean="0"/>
                        <a:t>variety</a:t>
                      </a:r>
                      <a:r>
                        <a:rPr lang="de-DE" sz="1400" baseline="0" dirty="0" smtClean="0"/>
                        <a:t> </a:t>
                      </a:r>
                      <a:r>
                        <a:rPr lang="de-DE" sz="1400" baseline="0" dirty="0" err="1" smtClean="0"/>
                        <a:t>of</a:t>
                      </a:r>
                      <a:r>
                        <a:rPr lang="de-DE" sz="1400" baseline="0" dirty="0" smtClean="0"/>
                        <a:t> </a:t>
                      </a:r>
                      <a:r>
                        <a:rPr lang="de-DE" sz="1400" baseline="0" dirty="0" err="1" smtClean="0"/>
                        <a:t>events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D56FA-8474-064D-9CB6-54D8C4FEDF45}" type="datetime1">
              <a:rPr lang="en-GB" smtClean="0"/>
              <a:t>19/02/2020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3FA1C-8BD0-744A-BC5F-612DBA8B6C63}" type="slidenum">
              <a:rPr lang="en-US" smtClean="0"/>
              <a:t>2</a:t>
            </a:fld>
            <a:endParaRPr lang="en-US"/>
          </a:p>
        </p:txBody>
      </p:sp>
      <p:sp>
        <p:nvSpPr>
          <p:cNvPr id="6" name="Connector 2"/>
          <p:cNvSpPr/>
          <p:nvPr/>
        </p:nvSpPr>
        <p:spPr>
          <a:xfrm>
            <a:off x="8458200" y="2477696"/>
            <a:ext cx="457200" cy="457200"/>
          </a:xfrm>
          <a:prstGeom prst="flowChartConnector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nector 10">
            <a:extLst>
              <a:ext uri="{FF2B5EF4-FFF2-40B4-BE49-F238E27FC236}">
                <a16:creationId xmlns:a16="http://schemas.microsoft.com/office/drawing/2014/main" xmlns="" id="{A1F99F96-D93C-A645-A430-32EEC4A33635}"/>
              </a:ext>
            </a:extLst>
          </p:cNvPr>
          <p:cNvSpPr/>
          <p:nvPr/>
        </p:nvSpPr>
        <p:spPr>
          <a:xfrm>
            <a:off x="8429571" y="3724443"/>
            <a:ext cx="457200" cy="457200"/>
          </a:xfrm>
          <a:prstGeom prst="flowChartConnector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nector 4"/>
          <p:cNvSpPr/>
          <p:nvPr/>
        </p:nvSpPr>
        <p:spPr>
          <a:xfrm>
            <a:off x="8429571" y="4795827"/>
            <a:ext cx="457200" cy="457200"/>
          </a:xfrm>
          <a:prstGeom prst="flowChartConnector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onnector 5"/>
          <p:cNvSpPr/>
          <p:nvPr/>
        </p:nvSpPr>
        <p:spPr>
          <a:xfrm>
            <a:off x="8429571" y="5824509"/>
            <a:ext cx="457200" cy="457200"/>
          </a:xfrm>
          <a:prstGeom prst="flowChartConnector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09555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024"/>
            <a:ext cx="7772400" cy="1181836"/>
          </a:xfrm>
        </p:spPr>
        <p:txBody>
          <a:bodyPr>
            <a:normAutofit/>
          </a:bodyPr>
          <a:lstStyle/>
          <a:p>
            <a:r>
              <a:rPr lang="en-GB" sz="2800" smtClean="0">
                <a:solidFill>
                  <a:schemeClr val="dk1"/>
                </a:solidFill>
              </a:rPr>
              <a:t>2. Providing responsive member services</a:t>
            </a:r>
            <a:r>
              <a:rPr lang="en-GB" sz="2800" smtClean="0">
                <a:effectLst/>
              </a:rPr>
              <a:t> </a:t>
            </a:r>
            <a:endParaRPr lang="en-US" sz="280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8911993"/>
              </p:ext>
            </p:extLst>
          </p:nvPr>
        </p:nvGraphicFramePr>
        <p:xfrm>
          <a:off x="457200" y="1291193"/>
          <a:ext cx="8378574" cy="50651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33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4652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12284">
                <a:tc>
                  <a:txBody>
                    <a:bodyPr/>
                    <a:lstStyle/>
                    <a:p>
                      <a:r>
                        <a:rPr lang="en-US" sz="1400" smtClean="0"/>
                        <a:t>Strategic Action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Activities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8307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2.1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Actively engaging with members to deliver relevant networking events 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de-DE" sz="1400" dirty="0" err="1" smtClean="0"/>
                        <a:t>Proactively</a:t>
                      </a:r>
                      <a:r>
                        <a:rPr lang="de-DE" sz="1400" baseline="0" dirty="0" smtClean="0"/>
                        <a:t> </a:t>
                      </a:r>
                      <a:r>
                        <a:rPr lang="de-DE" sz="1400" baseline="0" dirty="0" err="1" smtClean="0"/>
                        <a:t>seek</a:t>
                      </a:r>
                      <a:r>
                        <a:rPr lang="de-DE" sz="1400" baseline="0" dirty="0" smtClean="0"/>
                        <a:t> </a:t>
                      </a:r>
                      <a:r>
                        <a:rPr lang="de-DE" sz="1400" baseline="0" dirty="0" err="1" smtClean="0"/>
                        <a:t>feedback</a:t>
                      </a:r>
                      <a:r>
                        <a:rPr lang="de-DE" sz="1400" baseline="0" dirty="0" smtClean="0"/>
                        <a:t> on </a:t>
                      </a:r>
                      <a:r>
                        <a:rPr lang="de-DE" sz="1400" baseline="0" dirty="0" err="1" smtClean="0"/>
                        <a:t>events</a:t>
                      </a:r>
                      <a:r>
                        <a:rPr lang="de-DE" sz="1400" baseline="0" dirty="0" smtClean="0"/>
                        <a:t> </a:t>
                      </a:r>
                      <a:r>
                        <a:rPr lang="de-DE" sz="1400" baseline="0" dirty="0" err="1" smtClean="0"/>
                        <a:t>through</a:t>
                      </a:r>
                      <a:r>
                        <a:rPr lang="de-DE" sz="1400" baseline="0" dirty="0" smtClean="0"/>
                        <a:t> </a:t>
                      </a:r>
                      <a:r>
                        <a:rPr lang="de-DE" sz="1400" baseline="0" dirty="0" err="1" smtClean="0"/>
                        <a:t>discussion</a:t>
                      </a:r>
                      <a:r>
                        <a:rPr lang="de-DE" sz="1400" baseline="0" dirty="0" smtClean="0"/>
                        <a:t> </a:t>
                      </a:r>
                      <a:r>
                        <a:rPr lang="de-DE" sz="1400" baseline="0" dirty="0" err="1" smtClean="0"/>
                        <a:t>and</a:t>
                      </a:r>
                      <a:r>
                        <a:rPr lang="de-DE" sz="1400" baseline="0" dirty="0" smtClean="0"/>
                        <a:t> </a:t>
                      </a:r>
                      <a:r>
                        <a:rPr lang="de-DE" sz="1400" baseline="0" dirty="0" err="1" smtClean="0"/>
                        <a:t>survey</a:t>
                      </a:r>
                      <a:endParaRPr lang="de-DE" sz="1400" b="1" baseline="0" dirty="0" smtClean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4763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2.2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de-DE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Actively</a:t>
                      </a:r>
                      <a:r>
                        <a:rPr lang="de-DE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engaging</a:t>
                      </a:r>
                      <a:r>
                        <a:rPr lang="de-DE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with</a:t>
                      </a:r>
                      <a:r>
                        <a:rPr lang="de-DE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friends</a:t>
                      </a:r>
                      <a:r>
                        <a:rPr lang="de-DE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lang="de-DE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increase</a:t>
                      </a:r>
                      <a:r>
                        <a:rPr lang="de-DE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membership</a:t>
                      </a:r>
                      <a:r>
                        <a:rPr lang="de-DE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base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de-DE" sz="1400" dirty="0" err="1" smtClean="0"/>
                        <a:t>Employ</a:t>
                      </a:r>
                      <a:r>
                        <a:rPr lang="de-DE" sz="1400" dirty="0" smtClean="0"/>
                        <a:t> additional </a:t>
                      </a:r>
                      <a:r>
                        <a:rPr lang="de-DE" sz="1400" dirty="0" err="1" smtClean="0"/>
                        <a:t>staff</a:t>
                      </a:r>
                      <a:r>
                        <a:rPr lang="de-DE" sz="1400" dirty="0" smtClean="0"/>
                        <a:t> in </a:t>
                      </a:r>
                      <a:r>
                        <a:rPr lang="de-DE" sz="1400" dirty="0" err="1" smtClean="0"/>
                        <a:t>order</a:t>
                      </a:r>
                      <a:r>
                        <a:rPr lang="de-DE" sz="1400" dirty="0" smtClean="0"/>
                        <a:t> </a:t>
                      </a:r>
                      <a:r>
                        <a:rPr lang="de-DE" sz="1400" dirty="0" err="1" smtClean="0"/>
                        <a:t>to</a:t>
                      </a:r>
                      <a:r>
                        <a:rPr lang="de-DE" sz="1400" dirty="0" smtClean="0"/>
                        <a:t> </a:t>
                      </a:r>
                      <a:r>
                        <a:rPr lang="de-DE" sz="1400" dirty="0" err="1" smtClean="0"/>
                        <a:t>undertake</a:t>
                      </a:r>
                      <a:r>
                        <a:rPr lang="de-DE" sz="1400" dirty="0" smtClean="0"/>
                        <a:t> </a:t>
                      </a:r>
                      <a:r>
                        <a:rPr lang="de-DE" sz="1400" dirty="0" err="1" smtClean="0"/>
                        <a:t>this</a:t>
                      </a:r>
                      <a:r>
                        <a:rPr lang="de-DE" sz="1400" dirty="0" smtClean="0"/>
                        <a:t> </a:t>
                      </a:r>
                      <a:r>
                        <a:rPr lang="de-DE" sz="1400" dirty="0" err="1" smtClean="0"/>
                        <a:t>task</a:t>
                      </a:r>
                      <a:r>
                        <a:rPr lang="de-DE" sz="1400" dirty="0" smtClean="0"/>
                        <a:t> 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de-DE" sz="1400" dirty="0" err="1" smtClean="0"/>
                        <a:t>Reconfigure</a:t>
                      </a:r>
                      <a:r>
                        <a:rPr lang="de-DE" sz="1400" dirty="0" smtClean="0"/>
                        <a:t> </a:t>
                      </a:r>
                      <a:r>
                        <a:rPr lang="de-DE" sz="1400" dirty="0" err="1" smtClean="0"/>
                        <a:t>the</a:t>
                      </a:r>
                      <a:r>
                        <a:rPr lang="de-DE" sz="1400" dirty="0" smtClean="0"/>
                        <a:t> </a:t>
                      </a:r>
                      <a:r>
                        <a:rPr lang="de-DE" sz="1400" dirty="0" err="1" smtClean="0"/>
                        <a:t>website</a:t>
                      </a:r>
                      <a:r>
                        <a:rPr lang="de-DE" sz="1400" dirty="0" smtClean="0"/>
                        <a:t> </a:t>
                      </a:r>
                      <a:r>
                        <a:rPr lang="de-DE" sz="1400" dirty="0" err="1" smtClean="0"/>
                        <a:t>to</a:t>
                      </a:r>
                      <a:r>
                        <a:rPr lang="de-DE" sz="1400" dirty="0" smtClean="0"/>
                        <a:t> </a:t>
                      </a:r>
                      <a:r>
                        <a:rPr lang="de-DE" sz="1400" dirty="0" err="1" smtClean="0"/>
                        <a:t>highlight</a:t>
                      </a:r>
                      <a:r>
                        <a:rPr lang="de-DE" sz="1400" dirty="0" smtClean="0"/>
                        <a:t> </a:t>
                      </a:r>
                      <a:r>
                        <a:rPr lang="de-DE" sz="1400" dirty="0" err="1" smtClean="0"/>
                        <a:t>membership</a:t>
                      </a:r>
                      <a:r>
                        <a:rPr lang="de-DE" sz="1400" dirty="0" smtClean="0"/>
                        <a:t> </a:t>
                      </a:r>
                      <a:r>
                        <a:rPr lang="de-DE" sz="1400" dirty="0" err="1" smtClean="0"/>
                        <a:t>benefits</a:t>
                      </a:r>
                      <a:r>
                        <a:rPr lang="de-DE" sz="1400" dirty="0" smtClean="0"/>
                        <a:t> 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de-DE" sz="1400" dirty="0" err="1" smtClean="0"/>
                        <a:t>Categorise</a:t>
                      </a:r>
                      <a:r>
                        <a:rPr lang="de-DE" sz="1400" baseline="0" dirty="0" smtClean="0"/>
                        <a:t> </a:t>
                      </a:r>
                      <a:r>
                        <a:rPr lang="de-DE" sz="1400" baseline="0" dirty="0" err="1" smtClean="0"/>
                        <a:t>friends</a:t>
                      </a:r>
                      <a:r>
                        <a:rPr lang="de-DE" sz="1400" baseline="0" dirty="0" smtClean="0"/>
                        <a:t> (</a:t>
                      </a:r>
                      <a:r>
                        <a:rPr lang="de-DE" sz="1400" baseline="0" dirty="0" err="1" smtClean="0"/>
                        <a:t>location</a:t>
                      </a:r>
                      <a:r>
                        <a:rPr lang="de-DE" sz="1400" baseline="0" dirty="0" smtClean="0"/>
                        <a:t>, </a:t>
                      </a:r>
                      <a:r>
                        <a:rPr lang="de-DE" sz="1400" baseline="0" dirty="0" err="1" smtClean="0"/>
                        <a:t>age</a:t>
                      </a:r>
                      <a:r>
                        <a:rPr lang="de-DE" sz="1400" baseline="0" dirty="0" smtClean="0"/>
                        <a:t>, </a:t>
                      </a:r>
                      <a:r>
                        <a:rPr lang="de-DE" sz="1400" baseline="0" dirty="0" err="1" smtClean="0"/>
                        <a:t>sector</a:t>
                      </a:r>
                      <a:r>
                        <a:rPr lang="de-DE" sz="1400" baseline="0" dirty="0" smtClean="0"/>
                        <a:t>)</a:t>
                      </a:r>
                      <a:endParaRPr lang="de-DE" sz="1400" b="1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2283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400" b="1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2.3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400" b="1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Providing access to commercial intelligence, policy updates and business leader discussions</a:t>
                      </a:r>
                      <a:r>
                        <a:rPr lang="en-GB" sz="1400" smtClean="0">
                          <a:effectLst/>
                        </a:rPr>
                        <a:t> </a:t>
                      </a:r>
                      <a:endParaRPr lang="en-US" sz="140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de-DE" sz="1400" dirty="0" smtClean="0"/>
                        <a:t>Send out </a:t>
                      </a:r>
                      <a:r>
                        <a:rPr lang="de-DE" sz="1400" dirty="0" err="1" smtClean="0"/>
                        <a:t>regular</a:t>
                      </a:r>
                      <a:r>
                        <a:rPr lang="de-DE" sz="1400" baseline="0" dirty="0" smtClean="0"/>
                        <a:t> update 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de-DE" sz="1400" baseline="0" dirty="0" smtClean="0"/>
                        <a:t>Keep </a:t>
                      </a:r>
                      <a:r>
                        <a:rPr lang="de-DE" sz="1400" baseline="0" dirty="0" err="1" smtClean="0"/>
                        <a:t>website</a:t>
                      </a:r>
                      <a:r>
                        <a:rPr lang="de-DE" sz="1400" baseline="0" dirty="0" smtClean="0"/>
                        <a:t> </a:t>
                      </a:r>
                      <a:r>
                        <a:rPr lang="de-DE" sz="1400" baseline="0" dirty="0" err="1" smtClean="0"/>
                        <a:t>up</a:t>
                      </a:r>
                      <a:r>
                        <a:rPr lang="de-DE" sz="1400" baseline="0" dirty="0" smtClean="0"/>
                        <a:t> </a:t>
                      </a:r>
                      <a:r>
                        <a:rPr lang="de-DE" sz="1400" baseline="0" dirty="0" err="1" smtClean="0"/>
                        <a:t>to</a:t>
                      </a:r>
                      <a:r>
                        <a:rPr lang="de-DE" sz="1400" baseline="0" dirty="0" smtClean="0"/>
                        <a:t> </a:t>
                      </a:r>
                      <a:r>
                        <a:rPr lang="de-DE" sz="1400" baseline="0" dirty="0" err="1" smtClean="0"/>
                        <a:t>date</a:t>
                      </a:r>
                      <a:r>
                        <a:rPr lang="de-DE" sz="1400" baseline="0" dirty="0" smtClean="0"/>
                        <a:t> on </a:t>
                      </a:r>
                      <a:r>
                        <a:rPr lang="de-DE" sz="1400" baseline="0" dirty="0" err="1" smtClean="0"/>
                        <a:t>agreed</a:t>
                      </a:r>
                      <a:r>
                        <a:rPr lang="de-DE" sz="1400" baseline="0" dirty="0" smtClean="0"/>
                        <a:t> </a:t>
                      </a:r>
                      <a:r>
                        <a:rPr lang="de-DE" sz="1400" baseline="0" dirty="0" err="1" smtClean="0"/>
                        <a:t>hot</a:t>
                      </a:r>
                      <a:r>
                        <a:rPr lang="de-DE" sz="1400" baseline="0" dirty="0" smtClean="0"/>
                        <a:t> </a:t>
                      </a:r>
                      <a:r>
                        <a:rPr lang="de-DE" sz="1400" baseline="0" dirty="0" err="1" smtClean="0"/>
                        <a:t>topic</a:t>
                      </a:r>
                      <a:endParaRPr lang="de-DE" sz="1400" b="1" baseline="0" dirty="0" smtClean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99334">
                <a:tc>
                  <a:txBody>
                    <a:bodyPr/>
                    <a:lstStyle/>
                    <a:p>
                      <a:r>
                        <a:rPr lang="en-GB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2.4 actively engaging in policy issues in a DE AU context</a:t>
                      </a:r>
                      <a:r>
                        <a:rPr lang="en-GB" sz="1400" dirty="0" smtClean="0">
                          <a:effectLst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de-DE" sz="1400" dirty="0" err="1" smtClean="0"/>
                        <a:t>Identify</a:t>
                      </a:r>
                      <a:r>
                        <a:rPr lang="de-DE" sz="1400" dirty="0" smtClean="0"/>
                        <a:t> </a:t>
                      </a:r>
                      <a:r>
                        <a:rPr lang="de-DE" sz="1400" dirty="0" err="1" smtClean="0"/>
                        <a:t>and</a:t>
                      </a:r>
                      <a:r>
                        <a:rPr lang="de-DE" sz="1400" dirty="0" smtClean="0"/>
                        <a:t> </a:t>
                      </a:r>
                      <a:r>
                        <a:rPr lang="de-DE" sz="1400" dirty="0" err="1" smtClean="0"/>
                        <a:t>contribute</a:t>
                      </a:r>
                      <a:r>
                        <a:rPr lang="de-DE" sz="1400" dirty="0" smtClean="0"/>
                        <a:t> </a:t>
                      </a:r>
                      <a:r>
                        <a:rPr lang="de-DE" sz="1400" dirty="0" err="1" smtClean="0"/>
                        <a:t>to</a:t>
                      </a:r>
                      <a:r>
                        <a:rPr lang="de-DE" sz="1400" dirty="0" smtClean="0"/>
                        <a:t> </a:t>
                      </a:r>
                      <a:r>
                        <a:rPr lang="de-DE" sz="1400" dirty="0" err="1" smtClean="0"/>
                        <a:t>policy</a:t>
                      </a:r>
                      <a:r>
                        <a:rPr lang="de-DE" sz="1400" dirty="0" smtClean="0"/>
                        <a:t> </a:t>
                      </a:r>
                      <a:r>
                        <a:rPr lang="de-DE" sz="1400" dirty="0" err="1" smtClean="0"/>
                        <a:t>discussions</a:t>
                      </a:r>
                      <a:r>
                        <a:rPr lang="de-DE" sz="1400" dirty="0" smtClean="0"/>
                        <a:t> </a:t>
                      </a:r>
                      <a:r>
                        <a:rPr lang="de-DE" sz="1400" dirty="0" err="1" smtClean="0"/>
                        <a:t>and</a:t>
                      </a:r>
                      <a:r>
                        <a:rPr lang="de-DE" sz="1400" dirty="0" smtClean="0"/>
                        <a:t> </a:t>
                      </a:r>
                      <a:r>
                        <a:rPr lang="de-DE" sz="1400" dirty="0" err="1" smtClean="0"/>
                        <a:t>consultations</a:t>
                      </a:r>
                      <a:endParaRPr lang="de-DE" sz="1400" b="1" baseline="0" dirty="0" smtClean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FE17-51AB-8740-90ED-050BD27B6D89}" type="datetime1">
              <a:rPr lang="en-GB" smtClean="0"/>
              <a:t>19/02/2020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3FA1C-8BD0-744A-BC5F-612DBA8B6C63}" type="slidenum">
              <a:rPr lang="en-US" smtClean="0"/>
              <a:t>3</a:t>
            </a:fld>
            <a:endParaRPr lang="en-US"/>
          </a:p>
        </p:txBody>
      </p:sp>
      <p:sp>
        <p:nvSpPr>
          <p:cNvPr id="7" name="Connector 4"/>
          <p:cNvSpPr/>
          <p:nvPr/>
        </p:nvSpPr>
        <p:spPr>
          <a:xfrm>
            <a:off x="8211620" y="3463905"/>
            <a:ext cx="457200" cy="457200"/>
          </a:xfrm>
          <a:prstGeom prst="flowChartConnector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nector 11">
            <a:extLst>
              <a:ext uri="{FF2B5EF4-FFF2-40B4-BE49-F238E27FC236}">
                <a16:creationId xmlns:a16="http://schemas.microsoft.com/office/drawing/2014/main" xmlns="" id="{D2B4CA4B-DF49-B440-B4D0-0B4E1EEB1677}"/>
              </a:ext>
            </a:extLst>
          </p:cNvPr>
          <p:cNvSpPr/>
          <p:nvPr/>
        </p:nvSpPr>
        <p:spPr>
          <a:xfrm>
            <a:off x="8211620" y="5762626"/>
            <a:ext cx="457200" cy="457200"/>
          </a:xfrm>
          <a:prstGeom prst="flowChartConnector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nector 5"/>
          <p:cNvSpPr/>
          <p:nvPr/>
        </p:nvSpPr>
        <p:spPr>
          <a:xfrm>
            <a:off x="8211620" y="2178020"/>
            <a:ext cx="457200" cy="457200"/>
          </a:xfrm>
          <a:prstGeom prst="flowChartConnector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nector 10">
            <a:extLst>
              <a:ext uri="{FF2B5EF4-FFF2-40B4-BE49-F238E27FC236}">
                <a16:creationId xmlns:a16="http://schemas.microsoft.com/office/drawing/2014/main" xmlns="" id="{930581BE-EB2E-2A4E-9470-6CAF39D030F4}"/>
              </a:ext>
            </a:extLst>
          </p:cNvPr>
          <p:cNvSpPr/>
          <p:nvPr/>
        </p:nvSpPr>
        <p:spPr>
          <a:xfrm>
            <a:off x="8211620" y="4679674"/>
            <a:ext cx="457200" cy="457200"/>
          </a:xfrm>
          <a:prstGeom prst="flowChartConnector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92554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6901"/>
            <a:ext cx="7772400" cy="118183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sz="3100" dirty="0" smtClean="0"/>
              <a:t>3</a:t>
            </a:r>
            <a:r>
              <a:rPr lang="en-GB" sz="3100" dirty="0"/>
              <a:t>. Keeping members and friends up to date with business-relevant news and events relating to AU and DE, and as other ABIE networks. </a:t>
            </a:r>
            <a:endParaRPr lang="en-US" sz="31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7890707"/>
              </p:ext>
            </p:extLst>
          </p:nvPr>
        </p:nvGraphicFramePr>
        <p:xfrm>
          <a:off x="583198" y="2091341"/>
          <a:ext cx="7893391" cy="40276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20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013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92494">
                <a:tc>
                  <a:txBody>
                    <a:bodyPr/>
                    <a:lstStyle/>
                    <a:p>
                      <a:r>
                        <a:rPr lang="en-US" sz="1400" smtClean="0"/>
                        <a:t>Strategic Action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Activities</a:t>
                      </a:r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3699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3.1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A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Targeted use of media and public relations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de-DE" sz="1400" dirty="0" err="1" smtClean="0"/>
                        <a:t>Use</a:t>
                      </a:r>
                      <a:r>
                        <a:rPr lang="de-DE" sz="1400" dirty="0" smtClean="0"/>
                        <a:t> </a:t>
                      </a:r>
                      <a:r>
                        <a:rPr lang="de-DE" sz="1400" dirty="0" err="1" smtClean="0"/>
                        <a:t>targeted</a:t>
                      </a:r>
                      <a:r>
                        <a:rPr lang="de-DE" sz="1400" dirty="0" smtClean="0"/>
                        <a:t> </a:t>
                      </a:r>
                      <a:r>
                        <a:rPr lang="de-DE" sz="1400" dirty="0" err="1" smtClean="0"/>
                        <a:t>media</a:t>
                      </a:r>
                      <a:r>
                        <a:rPr lang="de-DE" sz="1400" dirty="0" smtClean="0"/>
                        <a:t>;</a:t>
                      </a:r>
                      <a:r>
                        <a:rPr lang="de-DE" sz="1400" baseline="0" dirty="0" smtClean="0"/>
                        <a:t> </a:t>
                      </a:r>
                      <a:r>
                        <a:rPr lang="de-DE" sz="1400" dirty="0" err="1" smtClean="0"/>
                        <a:t>website</a:t>
                      </a:r>
                      <a:r>
                        <a:rPr lang="de-DE" sz="1400" dirty="0" smtClean="0"/>
                        <a:t>; </a:t>
                      </a:r>
                      <a:r>
                        <a:rPr lang="de-DE" sz="1400" dirty="0" err="1" smtClean="0"/>
                        <a:t>Social</a:t>
                      </a:r>
                      <a:r>
                        <a:rPr lang="de-DE" sz="1400" dirty="0" smtClean="0"/>
                        <a:t> Media; LinkedIn; </a:t>
                      </a:r>
                      <a:r>
                        <a:rPr lang="de-DE" sz="1400" dirty="0" err="1" smtClean="0"/>
                        <a:t>FaceBook</a:t>
                      </a:r>
                      <a:r>
                        <a:rPr lang="de-DE" sz="1400" dirty="0" smtClean="0"/>
                        <a:t>, YouTube; Twitter</a:t>
                      </a:r>
                      <a:endParaRPr lang="de-DE" sz="1400" b="1" baseline="0" dirty="0" smtClean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210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400" b="1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3.2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400" b="1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Personal interaction at our fora and events</a:t>
                      </a:r>
                      <a:r>
                        <a:rPr lang="en-GB" sz="1400" smtClean="0">
                          <a:effectLst/>
                        </a:rPr>
                        <a:t> 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de-DE" sz="1400" dirty="0" err="1" smtClean="0"/>
                        <a:t>Each</a:t>
                      </a:r>
                      <a:r>
                        <a:rPr lang="de-DE" sz="1400" dirty="0" smtClean="0"/>
                        <a:t> </a:t>
                      </a:r>
                      <a:r>
                        <a:rPr lang="de-DE" sz="1400" dirty="0" err="1" smtClean="0"/>
                        <a:t>board</a:t>
                      </a:r>
                      <a:r>
                        <a:rPr lang="de-DE" sz="1400" dirty="0" smtClean="0"/>
                        <a:t> </a:t>
                      </a:r>
                      <a:r>
                        <a:rPr lang="de-DE" sz="1400" dirty="0" err="1" smtClean="0"/>
                        <a:t>member</a:t>
                      </a:r>
                      <a:r>
                        <a:rPr lang="de-DE" sz="1400" dirty="0" smtClean="0"/>
                        <a:t> </a:t>
                      </a:r>
                      <a:r>
                        <a:rPr lang="de-DE" sz="1400" dirty="0" err="1" smtClean="0"/>
                        <a:t>to</a:t>
                      </a:r>
                      <a:r>
                        <a:rPr lang="de-DE" sz="1400" dirty="0" smtClean="0"/>
                        <a:t> </a:t>
                      </a:r>
                      <a:r>
                        <a:rPr lang="de-DE" sz="1400" dirty="0" err="1" smtClean="0"/>
                        <a:t>approach</a:t>
                      </a:r>
                      <a:r>
                        <a:rPr lang="de-DE" sz="1400" dirty="0" smtClean="0"/>
                        <a:t> at least 5 </a:t>
                      </a:r>
                      <a:r>
                        <a:rPr lang="de-DE" sz="1400" dirty="0" err="1" smtClean="0"/>
                        <a:t>people</a:t>
                      </a:r>
                      <a:r>
                        <a:rPr lang="de-DE" sz="1400" baseline="0" dirty="0" smtClean="0"/>
                        <a:t> at an </a:t>
                      </a:r>
                      <a:r>
                        <a:rPr lang="de-DE" sz="1400" baseline="0" dirty="0" err="1" smtClean="0"/>
                        <a:t>event</a:t>
                      </a:r>
                      <a:r>
                        <a:rPr lang="de-DE" sz="1400" baseline="0" dirty="0" smtClean="0"/>
                        <a:t> </a:t>
                      </a:r>
                      <a:r>
                        <a:rPr lang="de-DE" sz="1400" baseline="0" dirty="0" err="1" smtClean="0"/>
                        <a:t>and</a:t>
                      </a:r>
                      <a:r>
                        <a:rPr lang="de-DE" sz="1400" baseline="0" dirty="0" smtClean="0"/>
                        <a:t> promote </a:t>
                      </a:r>
                      <a:r>
                        <a:rPr lang="de-DE" sz="1400" baseline="0" dirty="0" err="1" smtClean="0"/>
                        <a:t>the</a:t>
                      </a:r>
                      <a:r>
                        <a:rPr lang="de-DE" sz="1400" baseline="0" dirty="0" smtClean="0"/>
                        <a:t> </a:t>
                      </a:r>
                      <a:r>
                        <a:rPr lang="de-DE" sz="1400" baseline="0" dirty="0" err="1" smtClean="0"/>
                        <a:t>activities</a:t>
                      </a:r>
                      <a:r>
                        <a:rPr lang="de-DE" sz="1400" baseline="0" dirty="0" smtClean="0"/>
                        <a:t> </a:t>
                      </a:r>
                      <a:r>
                        <a:rPr lang="de-DE" sz="1400" baseline="0" dirty="0" err="1" smtClean="0"/>
                        <a:t>of</a:t>
                      </a:r>
                      <a:r>
                        <a:rPr lang="de-DE" sz="1400" baseline="0" dirty="0" smtClean="0"/>
                        <a:t> </a:t>
                      </a:r>
                      <a:r>
                        <a:rPr lang="de-DE" sz="1400" baseline="0" dirty="0" err="1" smtClean="0"/>
                        <a:t>the</a:t>
                      </a:r>
                      <a:r>
                        <a:rPr lang="de-DE" sz="1400" baseline="0" dirty="0" smtClean="0"/>
                        <a:t> GABC</a:t>
                      </a:r>
                      <a:endParaRPr lang="en-US" sz="1400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7716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400" b="1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3.3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400" b="1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Thought</a:t>
                      </a:r>
                      <a:r>
                        <a:rPr lang="en-GB" sz="1400" b="1" kern="1200" baseline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Leadership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de-DE" sz="1400" dirty="0" err="1" smtClean="0"/>
                        <a:t>Maintain</a:t>
                      </a:r>
                      <a:r>
                        <a:rPr lang="de-DE" sz="1400" baseline="0" dirty="0" smtClean="0"/>
                        <a:t> </a:t>
                      </a:r>
                      <a:r>
                        <a:rPr lang="de-DE" sz="1400" baseline="0" dirty="0" err="1" smtClean="0"/>
                        <a:t>relevance</a:t>
                      </a:r>
                      <a:r>
                        <a:rPr lang="de-DE" sz="1400" baseline="0" dirty="0" smtClean="0"/>
                        <a:t> </a:t>
                      </a:r>
                      <a:r>
                        <a:rPr lang="de-DE" sz="1400" baseline="0" dirty="0" err="1" smtClean="0"/>
                        <a:t>for</a:t>
                      </a:r>
                      <a:r>
                        <a:rPr lang="de-DE" sz="1400" baseline="0" dirty="0" smtClean="0"/>
                        <a:t> </a:t>
                      </a:r>
                      <a:r>
                        <a:rPr lang="de-DE" sz="1400" baseline="0" dirty="0" err="1" smtClean="0"/>
                        <a:t>policy</a:t>
                      </a:r>
                      <a:r>
                        <a:rPr lang="de-DE" sz="1400" baseline="0" dirty="0" smtClean="0"/>
                        <a:t> </a:t>
                      </a:r>
                      <a:r>
                        <a:rPr lang="de-DE" sz="1400" baseline="0" dirty="0" err="1" smtClean="0"/>
                        <a:t>makers</a:t>
                      </a:r>
                      <a:r>
                        <a:rPr lang="de-DE" sz="1400" baseline="0" dirty="0" smtClean="0"/>
                        <a:t> (</a:t>
                      </a:r>
                      <a:r>
                        <a:rPr lang="de-DE" sz="1400" baseline="0" dirty="0" err="1" smtClean="0"/>
                        <a:t>eg</a:t>
                      </a:r>
                      <a:r>
                        <a:rPr lang="de-DE" sz="1400" baseline="0" dirty="0" smtClean="0"/>
                        <a:t> so </a:t>
                      </a:r>
                      <a:r>
                        <a:rPr lang="de-DE" sz="1400" baseline="0" dirty="0" err="1" smtClean="0"/>
                        <a:t>that</a:t>
                      </a:r>
                      <a:r>
                        <a:rPr lang="de-DE" sz="1400" baseline="0" dirty="0" smtClean="0"/>
                        <a:t> </a:t>
                      </a:r>
                      <a:r>
                        <a:rPr lang="de-DE" sz="1400" baseline="0" dirty="0" err="1" smtClean="0"/>
                        <a:t>invited</a:t>
                      </a:r>
                      <a:r>
                        <a:rPr lang="de-DE" sz="1400" baseline="0" dirty="0" smtClean="0"/>
                        <a:t> </a:t>
                      </a:r>
                      <a:r>
                        <a:rPr lang="de-DE" sz="1400" baseline="0" dirty="0" err="1" smtClean="0"/>
                        <a:t>to</a:t>
                      </a:r>
                      <a:r>
                        <a:rPr lang="de-DE" sz="1400" baseline="0" dirty="0" smtClean="0"/>
                        <a:t> </a:t>
                      </a:r>
                      <a:r>
                        <a:rPr lang="de-DE" sz="1400" baseline="0" dirty="0" err="1" smtClean="0"/>
                        <a:t>make</a:t>
                      </a:r>
                      <a:r>
                        <a:rPr lang="de-DE" sz="1400" baseline="0" dirty="0" smtClean="0"/>
                        <a:t> </a:t>
                      </a:r>
                      <a:r>
                        <a:rPr lang="de-DE" sz="1400" baseline="0" dirty="0" err="1" smtClean="0"/>
                        <a:t>submissions</a:t>
                      </a:r>
                      <a:r>
                        <a:rPr lang="de-DE" sz="1400" baseline="0" dirty="0" smtClean="0"/>
                        <a:t>)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de-DE" sz="1400" baseline="0" dirty="0" err="1" smtClean="0"/>
                        <a:t>Maintain</a:t>
                      </a:r>
                      <a:r>
                        <a:rPr lang="de-DE" sz="1400" baseline="0" dirty="0" smtClean="0"/>
                        <a:t> a </a:t>
                      </a:r>
                      <a:r>
                        <a:rPr lang="de-DE" sz="1400" baseline="0" dirty="0" err="1" smtClean="0"/>
                        <a:t>watching</a:t>
                      </a:r>
                      <a:r>
                        <a:rPr lang="de-DE" sz="1400" baseline="0" dirty="0" smtClean="0"/>
                        <a:t> </a:t>
                      </a:r>
                      <a:r>
                        <a:rPr lang="de-DE" sz="1400" baseline="0" dirty="0" err="1" smtClean="0"/>
                        <a:t>brief</a:t>
                      </a:r>
                      <a:r>
                        <a:rPr lang="de-DE" sz="1400" baseline="0" dirty="0" smtClean="0"/>
                        <a:t> </a:t>
                      </a:r>
                      <a:r>
                        <a:rPr lang="de-DE" sz="1400" baseline="0" dirty="0" err="1" smtClean="0"/>
                        <a:t>for</a:t>
                      </a:r>
                      <a:r>
                        <a:rPr lang="de-DE" sz="1400" baseline="0" dirty="0" smtClean="0"/>
                        <a:t> </a:t>
                      </a:r>
                      <a:r>
                        <a:rPr lang="de-DE" sz="1400" baseline="0" dirty="0" err="1" smtClean="0"/>
                        <a:t>participation</a:t>
                      </a:r>
                      <a:r>
                        <a:rPr lang="de-DE" sz="1400" baseline="0" dirty="0" smtClean="0"/>
                        <a:t> in </a:t>
                      </a:r>
                      <a:r>
                        <a:rPr lang="de-DE" sz="1400" baseline="0" dirty="0" err="1" smtClean="0"/>
                        <a:t>public</a:t>
                      </a:r>
                      <a:r>
                        <a:rPr lang="de-DE" sz="1400" baseline="0" dirty="0" smtClean="0"/>
                        <a:t> </a:t>
                      </a:r>
                      <a:r>
                        <a:rPr lang="de-DE" sz="1400" baseline="0" dirty="0" err="1" smtClean="0"/>
                        <a:t>consultation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7180" y="6306693"/>
            <a:ext cx="1780163" cy="332033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0B3F-C1BE-684F-8B6F-5AACAA181637}" type="datetime1">
              <a:rPr lang="en-GB" smtClean="0"/>
              <a:t>19/02/2020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3FA1C-8BD0-744A-BC5F-612DBA8B6C63}" type="slidenum">
              <a:rPr lang="en-US" smtClean="0"/>
              <a:t>4</a:t>
            </a:fld>
            <a:endParaRPr lang="en-US"/>
          </a:p>
        </p:txBody>
      </p:sp>
      <p:sp>
        <p:nvSpPr>
          <p:cNvPr id="7" name="Connector 5"/>
          <p:cNvSpPr/>
          <p:nvPr/>
        </p:nvSpPr>
        <p:spPr>
          <a:xfrm>
            <a:off x="7882847" y="3259131"/>
            <a:ext cx="457200" cy="457200"/>
          </a:xfrm>
          <a:prstGeom prst="flowChartConnector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nector 11">
            <a:extLst>
              <a:ext uri="{FF2B5EF4-FFF2-40B4-BE49-F238E27FC236}">
                <a16:creationId xmlns:a16="http://schemas.microsoft.com/office/drawing/2014/main" xmlns="" id="{D2B4CA4B-DF49-B440-B4D0-0B4E1EEB1677}"/>
              </a:ext>
            </a:extLst>
          </p:cNvPr>
          <p:cNvSpPr/>
          <p:nvPr/>
        </p:nvSpPr>
        <p:spPr>
          <a:xfrm>
            <a:off x="7882847" y="4426921"/>
            <a:ext cx="457200" cy="457200"/>
          </a:xfrm>
          <a:prstGeom prst="flowChartConnector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nector 11">
            <a:extLst>
              <a:ext uri="{FF2B5EF4-FFF2-40B4-BE49-F238E27FC236}">
                <a16:creationId xmlns:a16="http://schemas.microsoft.com/office/drawing/2014/main" xmlns="" id="{D2B4CA4B-DF49-B440-B4D0-0B4E1EEB1677}"/>
              </a:ext>
            </a:extLst>
          </p:cNvPr>
          <p:cNvSpPr/>
          <p:nvPr/>
        </p:nvSpPr>
        <p:spPr>
          <a:xfrm>
            <a:off x="7882847" y="5594711"/>
            <a:ext cx="457200" cy="457200"/>
          </a:xfrm>
          <a:prstGeom prst="flowChartConnector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06528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36938"/>
            <a:ext cx="7772400" cy="1181836"/>
          </a:xfrm>
        </p:spPr>
        <p:txBody>
          <a:bodyPr>
            <a:normAutofit/>
          </a:bodyPr>
          <a:lstStyle/>
          <a:p>
            <a:r>
              <a:rPr lang="en-GB" sz="2800" smtClean="0"/>
              <a:t>4. Memberships</a:t>
            </a:r>
            <a:endParaRPr lang="en-US" sz="280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306400"/>
              </p:ext>
            </p:extLst>
          </p:nvPr>
        </p:nvGraphicFramePr>
        <p:xfrm>
          <a:off x="685800" y="1618774"/>
          <a:ext cx="7772400" cy="4338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888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2351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3936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KPI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Status (2019)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98238">
                <a:tc>
                  <a:txBody>
                    <a:bodyPr/>
                    <a:lstStyle/>
                    <a:p>
                      <a:r>
                        <a:rPr lang="en-GB" sz="1400" b="1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Corporate Memberships – 40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27 (with </a:t>
                      </a:r>
                      <a:r>
                        <a:rPr lang="en-US" sz="1400" dirty="0" smtClean="0"/>
                        <a:t>100 </a:t>
                      </a:r>
                      <a:r>
                        <a:rPr lang="en-US" sz="1400" dirty="0" smtClean="0"/>
                        <a:t>Nominees)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06678">
                <a:tc>
                  <a:txBody>
                    <a:bodyPr/>
                    <a:lstStyle/>
                    <a:p>
                      <a:r>
                        <a:rPr lang="en-US" sz="1400" b="1" smtClean="0"/>
                        <a:t>Individual Members - 150</a:t>
                      </a:r>
                      <a:endParaRPr lang="en-US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103 </a:t>
                      </a:r>
                      <a:r>
                        <a:rPr lang="en-US" sz="1400" dirty="0" smtClean="0"/>
                        <a:t>(includes 20 spouses)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93844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Friends – No</a:t>
                      </a:r>
                      <a:r>
                        <a:rPr lang="en-US" sz="1400" b="1" baseline="0" dirty="0" smtClean="0"/>
                        <a:t> target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608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7180" y="6306693"/>
            <a:ext cx="1780163" cy="332033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B370C-2795-9B4A-8A6C-351794C04489}" type="datetime1">
              <a:rPr lang="en-GB" smtClean="0"/>
              <a:t>19/02/2020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3FA1C-8BD0-744A-BC5F-612DBA8B6C63}" type="slidenum">
              <a:rPr lang="en-US" smtClean="0"/>
              <a:t>5</a:t>
            </a:fld>
            <a:endParaRPr lang="en-US"/>
          </a:p>
        </p:txBody>
      </p:sp>
      <p:sp>
        <p:nvSpPr>
          <p:cNvPr id="7" name="Connector 4"/>
          <p:cNvSpPr/>
          <p:nvPr/>
        </p:nvSpPr>
        <p:spPr>
          <a:xfrm>
            <a:off x="7877710" y="4300870"/>
            <a:ext cx="457200" cy="457200"/>
          </a:xfrm>
          <a:prstGeom prst="flowChartConnector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nector 4"/>
          <p:cNvSpPr/>
          <p:nvPr/>
        </p:nvSpPr>
        <p:spPr>
          <a:xfrm>
            <a:off x="7877710" y="3102038"/>
            <a:ext cx="457200" cy="457200"/>
          </a:xfrm>
          <a:prstGeom prst="flowChartConnector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nector 11">
            <a:extLst>
              <a:ext uri="{FF2B5EF4-FFF2-40B4-BE49-F238E27FC236}">
                <a16:creationId xmlns:a16="http://schemas.microsoft.com/office/drawing/2014/main" xmlns="" id="{D2B4CA4B-DF49-B440-B4D0-0B4E1EEB1677}"/>
              </a:ext>
            </a:extLst>
          </p:cNvPr>
          <p:cNvSpPr/>
          <p:nvPr/>
        </p:nvSpPr>
        <p:spPr>
          <a:xfrm>
            <a:off x="7877710" y="5374079"/>
            <a:ext cx="457200" cy="457200"/>
          </a:xfrm>
          <a:prstGeom prst="flowChartConnector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1756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4928"/>
            <a:ext cx="7772400" cy="1181836"/>
          </a:xfrm>
        </p:spPr>
        <p:txBody>
          <a:bodyPr>
            <a:normAutofit/>
          </a:bodyPr>
          <a:lstStyle/>
          <a:p>
            <a:r>
              <a:rPr lang="en-GB" sz="2800" dirty="0" smtClean="0"/>
              <a:t>Priorities for 2020 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3561075"/>
              </p:ext>
            </p:extLst>
          </p:nvPr>
        </p:nvGraphicFramePr>
        <p:xfrm>
          <a:off x="685800" y="1471955"/>
          <a:ext cx="8129331" cy="2899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412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84520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13569">
                <a:tc>
                  <a:txBody>
                    <a:bodyPr/>
                    <a:lstStyle/>
                    <a:p>
                      <a:r>
                        <a:rPr lang="en-US" sz="1400" smtClean="0"/>
                        <a:t>Strategic Action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Priority </a:t>
                      </a:r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6984">
                <a:tc>
                  <a:txBody>
                    <a:bodyPr/>
                    <a:lstStyle/>
                    <a:p>
                      <a:r>
                        <a:rPr lang="en-US" sz="1400" smtClean="0"/>
                        <a:t>Member Services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de-DE" altLang="de-DE" sz="1400" dirty="0" smtClean="0"/>
                        <a:t>Secure Corporate </a:t>
                      </a:r>
                      <a:r>
                        <a:rPr lang="de-DE" altLang="de-DE" sz="1400" dirty="0" err="1" smtClean="0"/>
                        <a:t>Sponsorship</a:t>
                      </a:r>
                      <a:r>
                        <a:rPr lang="de-DE" altLang="de-DE" sz="1400" dirty="0" smtClean="0"/>
                        <a:t> </a:t>
                      </a:r>
                      <a:r>
                        <a:rPr lang="de-DE" altLang="de-DE" sz="1400" dirty="0" err="1" smtClean="0"/>
                        <a:t>for</a:t>
                      </a:r>
                      <a:r>
                        <a:rPr lang="de-DE" altLang="de-DE" sz="1400" dirty="0" smtClean="0"/>
                        <a:t> 2020 </a:t>
                      </a:r>
                      <a:r>
                        <a:rPr lang="de-DE" altLang="de-DE" sz="1400" dirty="0" err="1" smtClean="0"/>
                        <a:t>and</a:t>
                      </a:r>
                      <a:r>
                        <a:rPr lang="de-DE" altLang="de-DE" sz="1400" dirty="0" smtClean="0"/>
                        <a:t> </a:t>
                      </a:r>
                      <a:r>
                        <a:rPr lang="de-DE" altLang="de-DE" sz="1400" dirty="0" err="1" smtClean="0"/>
                        <a:t>forward</a:t>
                      </a:r>
                      <a:endParaRPr lang="de-DE" altLang="de-DE" sz="1400" dirty="0" smtClean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Conversion of Friends</a:t>
                      </a:r>
                      <a:r>
                        <a:rPr lang="en-US" sz="1400" baseline="0" dirty="0" smtClean="0"/>
                        <a:t> to Members</a:t>
                      </a:r>
                      <a:endParaRPr lang="en-US" sz="1400" dirty="0" smtClean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 err="1" smtClean="0"/>
                        <a:t>Complete</a:t>
                      </a:r>
                      <a:r>
                        <a:rPr lang="de-DE" sz="1400" baseline="0" dirty="0" smtClean="0"/>
                        <a:t> </a:t>
                      </a:r>
                      <a:r>
                        <a:rPr lang="de-DE" sz="1400" baseline="0" dirty="0" err="1" smtClean="0"/>
                        <a:t>and</a:t>
                      </a:r>
                      <a:r>
                        <a:rPr lang="de-DE" sz="1400" baseline="0" dirty="0" smtClean="0"/>
                        <a:t> </a:t>
                      </a:r>
                      <a:r>
                        <a:rPr lang="de-DE" sz="1400" baseline="0" dirty="0" err="1" smtClean="0"/>
                        <a:t>implement</a:t>
                      </a:r>
                      <a:r>
                        <a:rPr lang="de-DE" sz="1400" baseline="0" dirty="0" smtClean="0"/>
                        <a:t> </a:t>
                      </a:r>
                      <a:r>
                        <a:rPr lang="de-DE" sz="1400" baseline="0" dirty="0" err="1" smtClean="0"/>
                        <a:t>new</a:t>
                      </a:r>
                      <a:r>
                        <a:rPr lang="de-DE" sz="1400" baseline="0" dirty="0" smtClean="0"/>
                        <a:t> </a:t>
                      </a:r>
                      <a:r>
                        <a:rPr lang="de-DE" sz="1400" baseline="0" dirty="0" err="1" smtClean="0"/>
                        <a:t>terms</a:t>
                      </a:r>
                      <a:r>
                        <a:rPr lang="de-DE" sz="1400" baseline="0" dirty="0" smtClean="0"/>
                        <a:t> </a:t>
                      </a:r>
                      <a:r>
                        <a:rPr lang="de-DE" sz="1400" baseline="0" dirty="0" err="1" smtClean="0"/>
                        <a:t>of</a:t>
                      </a:r>
                      <a:r>
                        <a:rPr lang="de-DE" sz="1400" baseline="0" dirty="0" smtClean="0"/>
                        <a:t> </a:t>
                      </a:r>
                      <a:r>
                        <a:rPr lang="de-DE" sz="1400" baseline="0" dirty="0" err="1" smtClean="0"/>
                        <a:t>membership</a:t>
                      </a:r>
                      <a:endParaRPr lang="en-US" sz="1400" dirty="0" smtClean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Recruitment</a:t>
                      </a:r>
                      <a:r>
                        <a:rPr lang="en-US" sz="1400" baseline="0" dirty="0" smtClean="0"/>
                        <a:t> of young member (target 20)</a:t>
                      </a:r>
                      <a:endParaRPr lang="en-US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480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 smtClean="0"/>
                        <a:t>Communication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de-DE" sz="1400" baseline="0" dirty="0" err="1" smtClean="0"/>
                        <a:t>Optimise</a:t>
                      </a:r>
                      <a:r>
                        <a:rPr lang="de-DE" sz="1400" baseline="0" dirty="0" smtClean="0"/>
                        <a:t> </a:t>
                      </a:r>
                      <a:r>
                        <a:rPr lang="de-DE" sz="1400" baseline="0" dirty="0" err="1" smtClean="0"/>
                        <a:t>website</a:t>
                      </a:r>
                      <a:endParaRPr lang="de-DE" sz="1400" baseline="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de-DE" sz="1400" baseline="0" dirty="0" err="1" smtClean="0"/>
                        <a:t>Implement</a:t>
                      </a:r>
                      <a:r>
                        <a:rPr lang="de-DE" sz="1400" baseline="0" dirty="0" smtClean="0"/>
                        <a:t>  </a:t>
                      </a:r>
                      <a:r>
                        <a:rPr lang="de-DE" sz="1400" baseline="0" dirty="0" err="1" smtClean="0"/>
                        <a:t>communication</a:t>
                      </a:r>
                      <a:r>
                        <a:rPr lang="de-DE" sz="1400" baseline="0" dirty="0" smtClean="0"/>
                        <a:t> </a:t>
                      </a:r>
                      <a:r>
                        <a:rPr lang="de-DE" sz="1400" baseline="0" dirty="0" err="1" smtClean="0"/>
                        <a:t>strategy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86435">
                <a:tc>
                  <a:txBody>
                    <a:bodyPr/>
                    <a:lstStyle/>
                    <a:p>
                      <a:r>
                        <a:rPr lang="de-DE" sz="1400" smtClean="0"/>
                        <a:t>Engagement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de-DE" sz="1400" dirty="0" smtClean="0"/>
                        <a:t>Engagement </a:t>
                      </a:r>
                      <a:r>
                        <a:rPr lang="de-DE" sz="1400" dirty="0" err="1" smtClean="0"/>
                        <a:t>of</a:t>
                      </a:r>
                      <a:r>
                        <a:rPr lang="de-DE" sz="1400" dirty="0" smtClean="0"/>
                        <a:t> </a:t>
                      </a:r>
                      <a:r>
                        <a:rPr lang="de-DE" sz="1400" dirty="0" err="1" smtClean="0"/>
                        <a:t>board</a:t>
                      </a:r>
                      <a:r>
                        <a:rPr lang="de-DE" sz="1400" baseline="0" dirty="0" smtClean="0"/>
                        <a:t> </a:t>
                      </a:r>
                      <a:r>
                        <a:rPr lang="de-DE" sz="1400" baseline="0" dirty="0" err="1" smtClean="0"/>
                        <a:t>members</a:t>
                      </a:r>
                      <a:r>
                        <a:rPr lang="de-DE" sz="1400" baseline="0" dirty="0" smtClean="0"/>
                        <a:t> in </a:t>
                      </a:r>
                      <a:r>
                        <a:rPr lang="de-DE" sz="1400" baseline="0" dirty="0" err="1" smtClean="0"/>
                        <a:t>events</a:t>
                      </a:r>
                      <a:endParaRPr lang="de-DE" sz="1400" baseline="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de-DE" sz="1400" baseline="0" dirty="0" smtClean="0"/>
                        <a:t>Engagement </a:t>
                      </a:r>
                      <a:r>
                        <a:rPr lang="de-DE" sz="1400" baseline="0" dirty="0" err="1" smtClean="0"/>
                        <a:t>of</a:t>
                      </a:r>
                      <a:r>
                        <a:rPr lang="de-DE" sz="1400" baseline="0" dirty="0" smtClean="0"/>
                        <a:t> </a:t>
                      </a:r>
                      <a:r>
                        <a:rPr lang="de-DE" sz="1400" baseline="0" dirty="0" err="1" smtClean="0"/>
                        <a:t>board</a:t>
                      </a:r>
                      <a:r>
                        <a:rPr lang="de-DE" sz="1400" baseline="0" dirty="0" smtClean="0"/>
                        <a:t> </a:t>
                      </a:r>
                      <a:r>
                        <a:rPr lang="de-DE" sz="1400" baseline="0" dirty="0" err="1" smtClean="0"/>
                        <a:t>members</a:t>
                      </a:r>
                      <a:r>
                        <a:rPr lang="de-DE" sz="1400" baseline="0" dirty="0" smtClean="0"/>
                        <a:t> </a:t>
                      </a:r>
                      <a:r>
                        <a:rPr lang="de-DE" sz="1400" baseline="0" dirty="0" err="1" smtClean="0"/>
                        <a:t>with</a:t>
                      </a:r>
                      <a:r>
                        <a:rPr lang="de-DE" sz="1400" baseline="0" dirty="0" smtClean="0"/>
                        <a:t> </a:t>
                      </a:r>
                      <a:r>
                        <a:rPr lang="de-DE" sz="1400" baseline="0" dirty="0" err="1" smtClean="0"/>
                        <a:t>other</a:t>
                      </a:r>
                      <a:r>
                        <a:rPr lang="de-DE" sz="1400" baseline="0" dirty="0" smtClean="0"/>
                        <a:t> </a:t>
                      </a:r>
                      <a:r>
                        <a:rPr lang="de-DE" sz="1400" baseline="0" dirty="0" err="1" smtClean="0"/>
                        <a:t>members</a:t>
                      </a:r>
                      <a:endParaRPr lang="de-DE" sz="1400" baseline="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de-DE" sz="1400" baseline="0" dirty="0" err="1" smtClean="0"/>
                        <a:t>Recruitment</a:t>
                      </a:r>
                      <a:r>
                        <a:rPr lang="de-DE" sz="1400" baseline="0" dirty="0" smtClean="0"/>
                        <a:t> </a:t>
                      </a:r>
                      <a:r>
                        <a:rPr lang="de-DE" sz="1400" baseline="0" dirty="0" err="1" smtClean="0"/>
                        <a:t>of</a:t>
                      </a:r>
                      <a:r>
                        <a:rPr lang="de-DE" sz="1400" baseline="0" dirty="0" smtClean="0"/>
                        <a:t> </a:t>
                      </a:r>
                      <a:r>
                        <a:rPr lang="de-DE" sz="1400" baseline="0" dirty="0" err="1" smtClean="0"/>
                        <a:t>new</a:t>
                      </a:r>
                      <a:r>
                        <a:rPr lang="de-DE" sz="1400" baseline="0" dirty="0" smtClean="0"/>
                        <a:t> </a:t>
                      </a:r>
                      <a:r>
                        <a:rPr lang="de-DE" sz="1400" baseline="0" dirty="0" err="1" smtClean="0"/>
                        <a:t>corporate</a:t>
                      </a:r>
                      <a:r>
                        <a:rPr lang="de-DE" sz="1400" baseline="0" dirty="0" smtClean="0"/>
                        <a:t> </a:t>
                      </a:r>
                      <a:r>
                        <a:rPr lang="de-DE" sz="1400" baseline="0" dirty="0" err="1" smtClean="0"/>
                        <a:t>members</a:t>
                      </a:r>
                      <a:r>
                        <a:rPr lang="de-DE" sz="1400" baseline="0" dirty="0" smtClean="0"/>
                        <a:t> (2 per </a:t>
                      </a:r>
                      <a:r>
                        <a:rPr lang="de-DE" sz="1400" baseline="0" dirty="0" err="1" smtClean="0"/>
                        <a:t>board</a:t>
                      </a:r>
                      <a:r>
                        <a:rPr lang="de-DE" sz="1400" baseline="0" dirty="0" smtClean="0"/>
                        <a:t> </a:t>
                      </a:r>
                      <a:r>
                        <a:rPr lang="de-DE" sz="1400" baseline="0" dirty="0" err="1" smtClean="0"/>
                        <a:t>Memeber</a:t>
                      </a:r>
                      <a:r>
                        <a:rPr lang="de-DE" sz="1400" baseline="0" dirty="0" smtClean="0"/>
                        <a:t>)</a:t>
                      </a:r>
                      <a:endParaRPr lang="de-DE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7180" y="6387131"/>
            <a:ext cx="1780163" cy="332033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7C335-508E-0141-966A-20A3B88EA51C}" type="datetime1">
              <a:rPr lang="en-GB" smtClean="0"/>
              <a:t>19/02/2020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3FA1C-8BD0-744A-BC5F-612DBA8B6C6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830797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17134.0"/>
  <p:tag name="AS_RELEASE_DATE" val="2019.06.14"/>
  <p:tag name="AS_TITLE" val="Aspose.Slides for .NET 4.0 Client Profile"/>
  <p:tag name="AS_VERSION" val="19.6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422</Words>
  <Application>Microsoft Office PowerPoint</Application>
  <PresentationFormat>On-screen Show (4:3)</PresentationFormat>
  <Paragraphs>94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1. Communicate and catalyse opportunities through business </vt:lpstr>
      <vt:lpstr>2. Providing responsive member services </vt:lpstr>
      <vt:lpstr> 3. Keeping members and friends up to date with business-relevant news and events relating to AU and DE, and as other ABIE networks. </vt:lpstr>
      <vt:lpstr>4. Memberships</vt:lpstr>
      <vt:lpstr>Priorities for 2020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1601-01-01T00:00:00Z</dcterms:created>
  <dcterms:modified xsi:type="dcterms:W3CDTF">2020-02-19T18:34:00Z</dcterms:modified>
</cp:coreProperties>
</file>